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68" r:id="rId4"/>
    <p:sldId id="270" r:id="rId5"/>
    <p:sldId id="273" r:id="rId6"/>
    <p:sldId id="282" r:id="rId7"/>
    <p:sldId id="283" r:id="rId8"/>
    <p:sldId id="262" r:id="rId9"/>
    <p:sldId id="263" r:id="rId10"/>
    <p:sldId id="280" r:id="rId11"/>
    <p:sldId id="261" r:id="rId12"/>
    <p:sldId id="271" r:id="rId13"/>
    <p:sldId id="281" r:id="rId14"/>
    <p:sldId id="258" r:id="rId15"/>
    <p:sldId id="259" r:id="rId16"/>
    <p:sldId id="260" r:id="rId17"/>
    <p:sldId id="265" r:id="rId18"/>
    <p:sldId id="266" r:id="rId19"/>
    <p:sldId id="267" r:id="rId20"/>
    <p:sldId id="269" r:id="rId21"/>
    <p:sldId id="275" r:id="rId22"/>
    <p:sldId id="276" r:id="rId23"/>
    <p:sldId id="277" r:id="rId24"/>
    <p:sldId id="278" r:id="rId25"/>
    <p:sldId id="279" r:id="rId26"/>
    <p:sldId id="284" r:id="rId27"/>
    <p:sldId id="288" r:id="rId28"/>
    <p:sldId id="289" r:id="rId29"/>
    <p:sldId id="285" r:id="rId30"/>
    <p:sldId id="287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F78D-1138-44A3-8D80-35BCCE52890D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683E-63C2-4D2E-8D6E-4591A5006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F78D-1138-44A3-8D80-35BCCE52890D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683E-63C2-4D2E-8D6E-4591A5006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F78D-1138-44A3-8D80-35BCCE52890D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683E-63C2-4D2E-8D6E-4591A5006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7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F78D-1138-44A3-8D80-35BCCE52890D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683E-63C2-4D2E-8D6E-4591A5006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5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F78D-1138-44A3-8D80-35BCCE52890D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683E-63C2-4D2E-8D6E-4591A5006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45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F78D-1138-44A3-8D80-35BCCE52890D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683E-63C2-4D2E-8D6E-4591A5006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3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F78D-1138-44A3-8D80-35BCCE52890D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683E-63C2-4D2E-8D6E-4591A5006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3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F78D-1138-44A3-8D80-35BCCE52890D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683E-63C2-4D2E-8D6E-4591A5006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6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F78D-1138-44A3-8D80-35BCCE52890D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683E-63C2-4D2E-8D6E-4591A5006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6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F78D-1138-44A3-8D80-35BCCE52890D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683E-63C2-4D2E-8D6E-4591A5006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1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F78D-1138-44A3-8D80-35BCCE52890D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683E-63C2-4D2E-8D6E-4591A5006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92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5F78D-1138-44A3-8D80-35BCCE52890D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6683E-63C2-4D2E-8D6E-4591A5006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9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78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Tornado Threat by Month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03" y="1177746"/>
            <a:ext cx="6124795" cy="5680254"/>
          </a:xfrm>
        </p:spPr>
      </p:pic>
    </p:spTree>
    <p:extLst>
      <p:ext uri="{BB962C8B-B14F-4D97-AF65-F5344CB8AC3E}">
        <p14:creationId xmlns:p14="http://schemas.microsoft.com/office/powerpoint/2010/main" val="279935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Texas Tornado Facts (1950 to 2014)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8,247 tornadoes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Six F5 </a:t>
            </a:r>
            <a:r>
              <a:rPr lang="en-US" dirty="0" smtClean="0">
                <a:solidFill>
                  <a:schemeClr val="bg1"/>
                </a:solidFill>
              </a:rPr>
              <a:t>(&lt;0.1%)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47 F4 </a:t>
            </a:r>
            <a:r>
              <a:rPr lang="en-US" dirty="0" smtClean="0">
                <a:solidFill>
                  <a:schemeClr val="bg1"/>
                </a:solidFill>
              </a:rPr>
              <a:t>(0.6%)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299 F3 </a:t>
            </a:r>
            <a:r>
              <a:rPr lang="en-US" dirty="0" smtClean="0">
                <a:solidFill>
                  <a:schemeClr val="bg1"/>
                </a:solidFill>
              </a:rPr>
              <a:t>(3.6%)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1,157 F2 </a:t>
            </a:r>
            <a:r>
              <a:rPr lang="en-US" dirty="0" smtClean="0">
                <a:solidFill>
                  <a:schemeClr val="bg1"/>
                </a:solidFill>
              </a:rPr>
              <a:t>(14%)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2,275 F1 (28%)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4,252 </a:t>
            </a:r>
            <a:r>
              <a:rPr lang="en-US" dirty="0" smtClean="0">
                <a:solidFill>
                  <a:schemeClr val="bg1"/>
                </a:solidFill>
              </a:rPr>
              <a:t>F0 (52%)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211 F? </a:t>
            </a:r>
            <a:r>
              <a:rPr lang="en-US" dirty="0" smtClean="0">
                <a:solidFill>
                  <a:schemeClr val="bg1"/>
                </a:solidFill>
              </a:rPr>
              <a:t>(2.6%)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562 people killed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8,487 people injured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643" y="1676400"/>
            <a:ext cx="4762430" cy="3686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1570" y="5421868"/>
            <a:ext cx="4762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F2 tornado in Lancaster, Texas on April 3, 2012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Deadliest East Texas Tornadoes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05/06/1930 </a:t>
            </a:r>
            <a:r>
              <a:rPr lang="en-US" sz="3000" dirty="0">
                <a:solidFill>
                  <a:schemeClr val="bg1"/>
                </a:solidFill>
              </a:rPr>
              <a:t>- </a:t>
            </a:r>
            <a:r>
              <a:rPr lang="en-US" sz="3000" dirty="0" smtClean="0">
                <a:solidFill>
                  <a:schemeClr val="bg1"/>
                </a:solidFill>
              </a:rPr>
              <a:t>F4 - Hill/Navarro/Ellis</a:t>
            </a:r>
            <a:r>
              <a:rPr lang="en-US" sz="3000" dirty="0">
                <a:solidFill>
                  <a:schemeClr val="bg1"/>
                </a:solidFill>
              </a:rPr>
              <a:t> - </a:t>
            </a:r>
            <a:r>
              <a:rPr lang="en-US" sz="3000" dirty="0" smtClean="0">
                <a:solidFill>
                  <a:schemeClr val="bg1"/>
                </a:solidFill>
              </a:rPr>
              <a:t>41 killed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04/09/1919 </a:t>
            </a:r>
            <a:r>
              <a:rPr lang="en-US" sz="3000" dirty="0">
                <a:solidFill>
                  <a:schemeClr val="bg1"/>
                </a:solidFill>
              </a:rPr>
              <a:t>- </a:t>
            </a:r>
            <a:r>
              <a:rPr lang="en-US" sz="3000" dirty="0" smtClean="0">
                <a:solidFill>
                  <a:schemeClr val="bg1"/>
                </a:solidFill>
              </a:rPr>
              <a:t>F4 - Henderson/Van Zandt</a:t>
            </a:r>
            <a:r>
              <a:rPr lang="en-US" sz="3000" dirty="0">
                <a:solidFill>
                  <a:schemeClr val="bg1"/>
                </a:solidFill>
              </a:rPr>
              <a:t> - </a:t>
            </a:r>
            <a:r>
              <a:rPr lang="en-US" sz="3000" dirty="0" smtClean="0">
                <a:solidFill>
                  <a:schemeClr val="bg1"/>
                </a:solidFill>
              </a:rPr>
              <a:t>17 killed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01/04/1946 </a:t>
            </a:r>
            <a:r>
              <a:rPr lang="en-US" sz="3000" dirty="0">
                <a:solidFill>
                  <a:schemeClr val="bg1"/>
                </a:solidFill>
              </a:rPr>
              <a:t>- </a:t>
            </a:r>
            <a:r>
              <a:rPr lang="en-US" sz="3000" dirty="0" smtClean="0">
                <a:solidFill>
                  <a:schemeClr val="bg1"/>
                </a:solidFill>
              </a:rPr>
              <a:t>F4 </a:t>
            </a:r>
            <a:r>
              <a:rPr lang="en-US" sz="3000" dirty="0">
                <a:solidFill>
                  <a:schemeClr val="bg1"/>
                </a:solidFill>
              </a:rPr>
              <a:t>- </a:t>
            </a:r>
            <a:r>
              <a:rPr lang="en-US" sz="3000" dirty="0" smtClean="0">
                <a:solidFill>
                  <a:srgbClr val="FFFF00"/>
                </a:solidFill>
              </a:rPr>
              <a:t>Anderson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>
                <a:solidFill>
                  <a:schemeClr val="bg1"/>
                </a:solidFill>
              </a:rPr>
              <a:t>-  15 </a:t>
            </a:r>
            <a:r>
              <a:rPr lang="en-US" sz="3000" dirty="0" smtClean="0">
                <a:solidFill>
                  <a:schemeClr val="bg1"/>
                </a:solidFill>
              </a:rPr>
              <a:t>killed</a:t>
            </a:r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 smtClean="0">
                <a:solidFill>
                  <a:schemeClr val="bg1"/>
                </a:solidFill>
              </a:rPr>
              <a:t>03/30/1933 </a:t>
            </a:r>
            <a:r>
              <a:rPr lang="en-US" sz="3000" dirty="0">
                <a:solidFill>
                  <a:schemeClr val="bg1"/>
                </a:solidFill>
              </a:rPr>
              <a:t>- </a:t>
            </a:r>
            <a:r>
              <a:rPr lang="en-US" sz="3000" dirty="0" smtClean="0">
                <a:solidFill>
                  <a:schemeClr val="bg1"/>
                </a:solidFill>
              </a:rPr>
              <a:t>F3 </a:t>
            </a:r>
            <a:r>
              <a:rPr lang="en-US" sz="3000" dirty="0">
                <a:solidFill>
                  <a:schemeClr val="bg1"/>
                </a:solidFill>
              </a:rPr>
              <a:t>- </a:t>
            </a:r>
            <a:r>
              <a:rPr lang="en-US" sz="3000" dirty="0" smtClean="0">
                <a:solidFill>
                  <a:schemeClr val="bg1"/>
                </a:solidFill>
              </a:rPr>
              <a:t>Angelina/Nacogdoches</a:t>
            </a:r>
            <a:r>
              <a:rPr lang="en-US" sz="3000" dirty="0">
                <a:solidFill>
                  <a:schemeClr val="bg1"/>
                </a:solidFill>
              </a:rPr>
              <a:t> - </a:t>
            </a:r>
            <a:r>
              <a:rPr lang="en-US" sz="3000" dirty="0" smtClean="0">
                <a:solidFill>
                  <a:schemeClr val="bg1"/>
                </a:solidFill>
              </a:rPr>
              <a:t>13 killed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02/08/1935 </a:t>
            </a:r>
            <a:r>
              <a:rPr lang="en-US" sz="3000" dirty="0">
                <a:solidFill>
                  <a:schemeClr val="bg1"/>
                </a:solidFill>
              </a:rPr>
              <a:t>- </a:t>
            </a:r>
            <a:r>
              <a:rPr lang="en-US" sz="3000" dirty="0" smtClean="0">
                <a:solidFill>
                  <a:schemeClr val="bg1"/>
                </a:solidFill>
              </a:rPr>
              <a:t>F2</a:t>
            </a:r>
            <a:r>
              <a:rPr lang="en-US" sz="3000" dirty="0">
                <a:solidFill>
                  <a:schemeClr val="bg1"/>
                </a:solidFill>
              </a:rPr>
              <a:t> - </a:t>
            </a:r>
            <a:r>
              <a:rPr lang="en-US" sz="3000" dirty="0" smtClean="0">
                <a:solidFill>
                  <a:schemeClr val="bg1"/>
                </a:solidFill>
              </a:rPr>
              <a:t>Leon/Houston</a:t>
            </a:r>
            <a:r>
              <a:rPr lang="en-US" sz="3000" dirty="0">
                <a:solidFill>
                  <a:schemeClr val="bg1"/>
                </a:solidFill>
              </a:rPr>
              <a:t> - </a:t>
            </a:r>
            <a:r>
              <a:rPr lang="en-US" sz="3000" dirty="0" smtClean="0">
                <a:solidFill>
                  <a:schemeClr val="bg1"/>
                </a:solidFill>
              </a:rPr>
              <a:t>12 killed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                                 - - -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05/10/2015 </a:t>
            </a:r>
            <a:r>
              <a:rPr lang="en-US" sz="3000" dirty="0">
                <a:solidFill>
                  <a:schemeClr val="bg1"/>
                </a:solidFill>
              </a:rPr>
              <a:t>- </a:t>
            </a:r>
            <a:r>
              <a:rPr lang="en-US" sz="3000" dirty="0" smtClean="0">
                <a:solidFill>
                  <a:schemeClr val="bg1"/>
                </a:solidFill>
              </a:rPr>
              <a:t>F3</a:t>
            </a:r>
            <a:r>
              <a:rPr lang="en-US" sz="3000" dirty="0">
                <a:solidFill>
                  <a:schemeClr val="bg1"/>
                </a:solidFill>
              </a:rPr>
              <a:t> - </a:t>
            </a:r>
            <a:r>
              <a:rPr lang="en-US" sz="3000" dirty="0" smtClean="0">
                <a:solidFill>
                  <a:schemeClr val="bg1"/>
                </a:solidFill>
              </a:rPr>
              <a:t>Van Zandt </a:t>
            </a:r>
            <a:r>
              <a:rPr lang="en-US" sz="3000" dirty="0">
                <a:solidFill>
                  <a:schemeClr val="bg1"/>
                </a:solidFill>
              </a:rPr>
              <a:t>-  2</a:t>
            </a:r>
            <a:r>
              <a:rPr lang="en-US" sz="3000" dirty="0" smtClean="0">
                <a:solidFill>
                  <a:schemeClr val="bg1"/>
                </a:solidFill>
              </a:rPr>
              <a:t> killed</a:t>
            </a:r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11/15/1987 - F3 - </a:t>
            </a:r>
            <a:r>
              <a:rPr lang="en-US" sz="3000" dirty="0">
                <a:solidFill>
                  <a:srgbClr val="FFFF00"/>
                </a:solidFill>
              </a:rPr>
              <a:t>Anderson</a:t>
            </a:r>
            <a:r>
              <a:rPr lang="en-US" sz="3000" dirty="0">
                <a:solidFill>
                  <a:schemeClr val="bg1"/>
                </a:solidFill>
              </a:rPr>
              <a:t> - 1 </a:t>
            </a:r>
            <a:r>
              <a:rPr lang="en-US" sz="3000" dirty="0" smtClean="0">
                <a:solidFill>
                  <a:schemeClr val="bg1"/>
                </a:solidFill>
              </a:rPr>
              <a:t>killed</a:t>
            </a:r>
            <a:endParaRPr lang="en-US" sz="3000" dirty="0">
              <a:solidFill>
                <a:schemeClr val="bg1"/>
              </a:solidFill>
            </a:endParaRPr>
          </a:p>
          <a:p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2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East Texas Counties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28" y="990600"/>
            <a:ext cx="7897944" cy="57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3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Anderson County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700" dirty="0" smtClean="0">
                <a:solidFill>
                  <a:schemeClr val="bg1"/>
                </a:solidFill>
              </a:rPr>
              <a:t>Averages one tornado every two years</a:t>
            </a:r>
            <a:endParaRPr lang="en-US" sz="27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115855"/>
            <a:ext cx="7918450" cy="574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21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Anderson +1 neighboring county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700" dirty="0" smtClean="0">
                <a:solidFill>
                  <a:schemeClr val="bg1"/>
                </a:solidFill>
              </a:rPr>
              <a:t>Averages three tornadoes every year</a:t>
            </a:r>
            <a:endParaRPr lang="en-US" sz="27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91" y="1143001"/>
            <a:ext cx="788101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51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Anderson +2 neighboring counties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700" dirty="0" smtClean="0">
                <a:solidFill>
                  <a:schemeClr val="bg1"/>
                </a:solidFill>
              </a:rPr>
              <a:t>Averages ten tornadoes every year</a:t>
            </a:r>
            <a:endParaRPr lang="en-US" sz="27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115855"/>
            <a:ext cx="7918451" cy="574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6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Spring/2015 </a:t>
            </a:r>
            <a:r>
              <a:rPr lang="en-US" dirty="0" smtClean="0">
                <a:solidFill>
                  <a:schemeClr val="bg1"/>
                </a:solidFill>
              </a:rPr>
              <a:t>East Texas Tornadoes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Apr 9 – F2 – Cherokee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Apr 24 – F0 – Ellis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Apr 26 – F0 - Hill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May 10 – F? – Hill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May 10 – F1 – Smith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May 10 – F1 – Smith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May 10 – F3 – Van Zandt (2 killed, 47 injured, $40 M)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May 11 – F1 – Cherokee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May 19 – F0 – Ellis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May 25 – F2 – Rusk (15 homes destroyed, 250 damaged)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07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Hurricane Tracks 1958 - 2011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361"/>
          <a:stretch/>
        </p:blipFill>
        <p:spPr>
          <a:xfrm>
            <a:off x="0" y="1188720"/>
            <a:ext cx="9144000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3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Other Disasters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Wildfires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09/04/2011 Bastrop County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1,673 homes destroyed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2 people killed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$325 million damage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Earthquakes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Nacogdoches: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9 quakes in last 3 years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Largest 4.8 on 05/17/2012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4038600"/>
            <a:ext cx="37592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75" y="1524000"/>
            <a:ext cx="3476625" cy="231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6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PACARC’s Changing Mission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January 5, 2016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Michael Mart, KF5HWM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97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“Provide </a:t>
            </a:r>
            <a:r>
              <a:rPr lang="en-US" dirty="0">
                <a:solidFill>
                  <a:schemeClr val="bg1"/>
                </a:solidFill>
              </a:rPr>
              <a:t>emergency communications services to the </a:t>
            </a:r>
            <a:r>
              <a:rPr lang="en-US" dirty="0" smtClean="0">
                <a:solidFill>
                  <a:schemeClr val="bg1"/>
                </a:solidFill>
              </a:rPr>
              <a:t>community”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Instead of focusing on providing emergency communications to local government organizations, let’s change our focus to providing emergency communications to civilians in our community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0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Emergency Communications Trailer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139952"/>
            <a:ext cx="6400800" cy="5718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016000"/>
            <a:ext cx="32385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5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Civilian Communication Functions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Satellite/Local TV reception (e.g. DISH/Direct TV)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Outdoor television display with speakers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Satellite Internet (e.g. </a:t>
            </a:r>
            <a:r>
              <a:rPr lang="en-US" dirty="0" err="1" smtClean="0">
                <a:solidFill>
                  <a:schemeClr val="bg1"/>
                </a:solidFill>
              </a:rPr>
              <a:t>Exede</a:t>
            </a:r>
            <a:r>
              <a:rPr lang="en-US" dirty="0" smtClean="0">
                <a:solidFill>
                  <a:schemeClr val="bg1"/>
                </a:solidFill>
              </a:rPr>
              <a:t>/Hughes)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Voice Over Internet Protocol (e.g. Vonage/</a:t>
            </a:r>
            <a:r>
              <a:rPr lang="en-US" dirty="0" err="1" smtClean="0">
                <a:solidFill>
                  <a:schemeClr val="bg1"/>
                </a:solidFill>
              </a:rPr>
              <a:t>Ooma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WiFi</a:t>
            </a:r>
            <a:r>
              <a:rPr lang="en-US" dirty="0">
                <a:solidFill>
                  <a:schemeClr val="bg1"/>
                </a:solidFill>
              </a:rPr>
              <a:t> hot </a:t>
            </a:r>
            <a:r>
              <a:rPr lang="en-US" dirty="0" smtClean="0">
                <a:solidFill>
                  <a:schemeClr val="bg1"/>
                </a:solidFill>
              </a:rPr>
              <a:t>spot</a:t>
            </a:r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Video conferencing (e.g. Skype/</a:t>
            </a:r>
            <a:r>
              <a:rPr lang="en-US" dirty="0" err="1" smtClean="0">
                <a:solidFill>
                  <a:schemeClr val="bg1"/>
                </a:solidFill>
              </a:rPr>
              <a:t>Facetime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Send/receive e-mails (e.g. Outlook/Gmail)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Web browsing (e.g. Firefox/Internet Explorer)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Smart phone apps (e.g. iOS//Android/Windows)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Low power FM broadcasting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Electrical recharging station</a:t>
            </a:r>
          </a:p>
        </p:txBody>
      </p:sp>
    </p:spTree>
    <p:extLst>
      <p:ext uri="{BB962C8B-B14F-4D97-AF65-F5344CB8AC3E}">
        <p14:creationId xmlns:p14="http://schemas.microsoft.com/office/powerpoint/2010/main" val="124425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Operator Communication Functions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Amateur Radio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HF: 80m/40m NVIS regional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VHF/UHF: 2m/70cm local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Scanner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Police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Fire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Local disaster response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Weather Alert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Public address system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Low power FM broadcasting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Laser printer (Flyers, bulletins, etc.)</a:t>
            </a:r>
          </a:p>
        </p:txBody>
      </p:sp>
    </p:spTree>
    <p:extLst>
      <p:ext uri="{BB962C8B-B14F-4D97-AF65-F5344CB8AC3E}">
        <p14:creationId xmlns:p14="http://schemas.microsoft.com/office/powerpoint/2010/main" val="124425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Emergency Response Timeline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00:00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en-US" dirty="0" smtClean="0">
                <a:solidFill>
                  <a:schemeClr val="bg1"/>
                </a:solidFill>
              </a:rPr>
              <a:t>Disaster event occurs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03:00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en-US" dirty="0" smtClean="0">
                <a:solidFill>
                  <a:schemeClr val="bg1"/>
                </a:solidFill>
              </a:rPr>
              <a:t>Local emergency officials determine need for emergency communications trailer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04:00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en-US" dirty="0" smtClean="0">
                <a:solidFill>
                  <a:schemeClr val="bg1"/>
                </a:solidFill>
              </a:rPr>
              <a:t>Emergency communications operators gather for travel to disaster site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06:00 – Emergency communications operators arrive at disaster site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Plan for a maximum of one week deployment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25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Emergency Communications Team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 Transit: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Driver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Navigator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Communicator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On Scene: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Three offset shifts, providing for: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One 8-hour block of sleep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Five 2-hour work blocks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Six 1-hour meals/breaks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Always 1 or 2 operators on duty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225" y="1143000"/>
            <a:ext cx="2877900" cy="561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25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Disaster Site Set Up Tasks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Porta </a:t>
            </a:r>
            <a:r>
              <a:rPr lang="en-US" dirty="0" err="1" smtClean="0">
                <a:solidFill>
                  <a:schemeClr val="bg1"/>
                </a:solidFill>
              </a:rPr>
              <a:t>Potty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Emergency Power (Generator/Solar Panels?)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Antenna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Television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Tables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Awning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8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Funding Sources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Civic organizations (K of C, Rotarians, etc.)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Private businesses (Walmart, etc.)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Other amateur radio clubs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Government grants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Others?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Next Steps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Establish a committee to: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Specify equipment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Estimate costs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Determine deployment protocol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Establish project timeline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Committee reports to PACARC for approval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37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PACARC’s Mission Statement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chemeClr val="bg1"/>
                </a:solidFill>
              </a:rPr>
              <a:t>The mission of the Palestine/Anderson County Amateur Radio Club is to </a:t>
            </a:r>
            <a:r>
              <a:rPr lang="en-US" i="1" u="sng" dirty="0">
                <a:solidFill>
                  <a:srgbClr val="FFFF00"/>
                </a:solidFill>
              </a:rPr>
              <a:t>provide emergency communications services to the community</a:t>
            </a:r>
            <a:r>
              <a:rPr lang="en-US" i="1" dirty="0">
                <a:solidFill>
                  <a:schemeClr val="bg1"/>
                </a:solidFill>
              </a:rPr>
              <a:t>; to assist other civic organizations; to promote the technical craft of amateur radio through class training and testing; to mentor new members; and enhance fellowship among radio amateurs.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3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41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Post 9/11 World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Continuity of Government is the focus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Plenty of money available for governments to become more resilient to disasters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Redundant communications systems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Backup generators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Less need for Ham Radio “when all else fails”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Less focus on civilians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6870" y="5867400"/>
            <a:ext cx="7270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You are on your own for the first 72 hours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82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Civilians use Cell Phones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r="8157"/>
          <a:stretch/>
        </p:blipFill>
        <p:spPr>
          <a:xfrm>
            <a:off x="847344" y="1295401"/>
            <a:ext cx="3069602" cy="2057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581400"/>
            <a:ext cx="60960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3505200" cy="209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7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Threats to Civilian Communication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Loss of electrical power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Loss of cell towers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System overload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295400"/>
            <a:ext cx="2490462" cy="1736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96" y="3124200"/>
            <a:ext cx="2601604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8" b="8853"/>
          <a:stretch/>
        </p:blipFill>
        <p:spPr>
          <a:xfrm>
            <a:off x="4114800" y="4943474"/>
            <a:ext cx="291892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6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Disasters Cause All Three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Natural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Tornadoes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Hurricanes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Wildfires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Earthquakes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Solar Storms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Man-made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Terrorist attack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5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Average Annual Number of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Tornadoes per State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561"/>
            <a:ext cx="9144000" cy="572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7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Tornado Tracks (1985 – 2014)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5855"/>
            <a:ext cx="9144000" cy="539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735</Words>
  <Application>Microsoft Office PowerPoint</Application>
  <PresentationFormat>On-screen Show (4:3)</PresentationFormat>
  <Paragraphs>147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PACARC’s Changing Mission</vt:lpstr>
      <vt:lpstr>PACARC’s Mission Statement</vt:lpstr>
      <vt:lpstr>The Post 9/11 World</vt:lpstr>
      <vt:lpstr>Civilians use Cell Phones</vt:lpstr>
      <vt:lpstr>Threats to Civilian Communication</vt:lpstr>
      <vt:lpstr>Disasters Cause All Three</vt:lpstr>
      <vt:lpstr>Average Annual Number of Tornadoes per State</vt:lpstr>
      <vt:lpstr>Tornado Tracks (1985 – 2014)</vt:lpstr>
      <vt:lpstr>Tornado Threat by Month</vt:lpstr>
      <vt:lpstr>Texas Tornado Facts (1950 to 2014)</vt:lpstr>
      <vt:lpstr>Deadliest East Texas Tornadoes</vt:lpstr>
      <vt:lpstr>East Texas Counties</vt:lpstr>
      <vt:lpstr>Anderson County Averages one tornado every two years</vt:lpstr>
      <vt:lpstr>Anderson +1 neighboring county Averages three tornadoes every year</vt:lpstr>
      <vt:lpstr>Anderson +2 neighboring counties Averages ten tornadoes every year</vt:lpstr>
      <vt:lpstr>Spring/2015 East Texas Tornadoes</vt:lpstr>
      <vt:lpstr>Hurricane Tracks 1958 - 2011</vt:lpstr>
      <vt:lpstr>Other Disasters</vt:lpstr>
      <vt:lpstr>“Provide emergency communications services to the community”</vt:lpstr>
      <vt:lpstr>Emergency Communications Trailer</vt:lpstr>
      <vt:lpstr>Civilian Communication Functions</vt:lpstr>
      <vt:lpstr>Operator Communication Functions</vt:lpstr>
      <vt:lpstr>Emergency Response Timeline</vt:lpstr>
      <vt:lpstr>Emergency Communications Team</vt:lpstr>
      <vt:lpstr>Disaster Site Set Up Tasks</vt:lpstr>
      <vt:lpstr>Funding Sources</vt:lpstr>
      <vt:lpstr>The Next Steps</vt:lpstr>
      <vt:lpstr>Questions?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58</cp:revision>
  <cp:lastPrinted>2016-01-07T15:34:39Z</cp:lastPrinted>
  <dcterms:created xsi:type="dcterms:W3CDTF">2015-07-07T20:23:18Z</dcterms:created>
  <dcterms:modified xsi:type="dcterms:W3CDTF">2016-01-07T15:44:20Z</dcterms:modified>
</cp:coreProperties>
</file>